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7" r:id="rId3"/>
    <p:sldId id="270" r:id="rId4"/>
    <p:sldId id="274" r:id="rId5"/>
    <p:sldId id="275" r:id="rId6"/>
    <p:sldId id="276" r:id="rId7"/>
    <p:sldId id="277" r:id="rId8"/>
    <p:sldId id="269"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581" autoAdjust="0"/>
  </p:normalViewPr>
  <p:slideViewPr>
    <p:cSldViewPr>
      <p:cViewPr varScale="1">
        <p:scale>
          <a:sx n="53" d="100"/>
          <a:sy n="53" d="100"/>
        </p:scale>
        <p:origin x="189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C19E7A-00F2-48AD-AF9A-D6C952CB6DEB}" type="datetimeFigureOut">
              <a:rPr lang="en-GB" smtClean="0"/>
              <a:t>09/08/2016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F4C6FF-3AE9-487F-97C7-D9C076F33FC2}" type="slidenum">
              <a:rPr lang="en-GB" smtClean="0"/>
              <a:t>‹#›</a:t>
            </a:fld>
            <a:endParaRPr lang="en-GB"/>
          </a:p>
        </p:txBody>
      </p:sp>
    </p:spTree>
    <p:extLst>
      <p:ext uri="{BB962C8B-B14F-4D97-AF65-F5344CB8AC3E}">
        <p14:creationId xmlns:p14="http://schemas.microsoft.com/office/powerpoint/2010/main" val="2006578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a:t>
            </a:fld>
            <a:endParaRPr lang="en-GB"/>
          </a:p>
        </p:txBody>
      </p:sp>
    </p:spTree>
    <p:extLst>
      <p:ext uri="{BB962C8B-B14F-4D97-AF65-F5344CB8AC3E}">
        <p14:creationId xmlns:p14="http://schemas.microsoft.com/office/powerpoint/2010/main" val="23301614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2</a:t>
            </a:fld>
            <a:endParaRPr lang="en-GB"/>
          </a:p>
        </p:txBody>
      </p:sp>
    </p:spTree>
    <p:extLst>
      <p:ext uri="{BB962C8B-B14F-4D97-AF65-F5344CB8AC3E}">
        <p14:creationId xmlns:p14="http://schemas.microsoft.com/office/powerpoint/2010/main" val="4068843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smtClean="0"/>
              <a:t>to illustrate point 1, </a:t>
            </a:r>
            <a:r>
              <a:rPr lang="en-GB" b="0" dirty="0" smtClean="0"/>
              <a:t>ask students to undertake </a:t>
            </a:r>
            <a:r>
              <a:rPr lang="en-GB" b="0" i="1" dirty="0" smtClean="0"/>
              <a:t>task 1</a:t>
            </a:r>
            <a:r>
              <a:rPr lang="en-GB" b="0" dirty="0" smtClean="0"/>
              <a:t> in </a:t>
            </a:r>
            <a:r>
              <a:rPr lang="en-GB" b="1" dirty="0" smtClean="0"/>
              <a:t>Exercise 2.2a</a:t>
            </a:r>
            <a:r>
              <a:rPr lang="en-GB" b="0" dirty="0" smtClean="0"/>
              <a:t>  </a:t>
            </a:r>
          </a:p>
          <a:p>
            <a:pPr marL="171450" indent="-171450">
              <a:buFont typeface="Arial" panose="020B0604020202020204" pitchFamily="34" charset="0"/>
              <a:buChar char="•"/>
            </a:pPr>
            <a:r>
              <a:rPr lang="en-GB" b="0" dirty="0" smtClean="0"/>
              <a:t>to illustrate point 2, describe the frequency with which we make ethically charged decisions in life and in business. Also refer to the complexity of those decisions and the difficulty associated with predicting consequences.</a:t>
            </a:r>
            <a:r>
              <a:rPr lang="en-GB" b="0" baseline="0" dirty="0" smtClean="0"/>
              <a:t> </a:t>
            </a:r>
            <a:endParaRPr lang="en-GB" b="0" dirty="0"/>
          </a:p>
        </p:txBody>
      </p:sp>
      <p:sp>
        <p:nvSpPr>
          <p:cNvPr id="4" name="Slide Number Placeholder 3"/>
          <p:cNvSpPr>
            <a:spLocks noGrp="1"/>
          </p:cNvSpPr>
          <p:nvPr>
            <p:ph type="sldNum" sz="quarter" idx="10"/>
          </p:nvPr>
        </p:nvSpPr>
        <p:spPr/>
        <p:txBody>
          <a:bodyPr/>
          <a:lstStyle/>
          <a:p>
            <a:fld id="{0EF4C6FF-3AE9-487F-97C7-D9C076F33FC2}" type="slidenum">
              <a:rPr lang="en-GB" smtClean="0"/>
              <a:t>3</a:t>
            </a:fld>
            <a:endParaRPr lang="en-GB"/>
          </a:p>
        </p:txBody>
      </p:sp>
    </p:spTree>
    <p:extLst>
      <p:ext uri="{BB962C8B-B14F-4D97-AF65-F5344CB8AC3E}">
        <p14:creationId xmlns:p14="http://schemas.microsoft.com/office/powerpoint/2010/main" val="2228860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4</a:t>
            </a:fld>
            <a:endParaRPr lang="en-GB"/>
          </a:p>
        </p:txBody>
      </p:sp>
    </p:spTree>
    <p:extLst>
      <p:ext uri="{BB962C8B-B14F-4D97-AF65-F5344CB8AC3E}">
        <p14:creationId xmlns:p14="http://schemas.microsoft.com/office/powerpoint/2010/main" val="10582044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smtClean="0"/>
              <a:t>ask students to complete </a:t>
            </a:r>
            <a:r>
              <a:rPr lang="en-GB" b="0" i="1" dirty="0" smtClean="0"/>
              <a:t>task 2</a:t>
            </a:r>
            <a:r>
              <a:rPr lang="en-GB" b="0" dirty="0" smtClean="0"/>
              <a:t> and </a:t>
            </a:r>
            <a:r>
              <a:rPr lang="en-GB" b="0" i="1" dirty="0" smtClean="0"/>
              <a:t>task 3</a:t>
            </a:r>
            <a:r>
              <a:rPr lang="en-GB" b="0" dirty="0" smtClean="0"/>
              <a:t> of </a:t>
            </a:r>
            <a:r>
              <a:rPr lang="en-GB" b="1" dirty="0" smtClean="0"/>
              <a:t>Exercise 2.2a</a:t>
            </a:r>
            <a:r>
              <a:rPr lang="en-GB" b="0" dirty="0" smtClean="0"/>
              <a:t>.</a:t>
            </a:r>
            <a:endParaRPr lang="en-GB" b="0" dirty="0"/>
          </a:p>
        </p:txBody>
      </p:sp>
      <p:sp>
        <p:nvSpPr>
          <p:cNvPr id="4" name="Slide Number Placeholder 3"/>
          <p:cNvSpPr>
            <a:spLocks noGrp="1"/>
          </p:cNvSpPr>
          <p:nvPr>
            <p:ph type="sldNum" sz="quarter" idx="10"/>
          </p:nvPr>
        </p:nvSpPr>
        <p:spPr/>
        <p:txBody>
          <a:bodyPr/>
          <a:lstStyle/>
          <a:p>
            <a:fld id="{0EF4C6FF-3AE9-487F-97C7-D9C076F33FC2}" type="slidenum">
              <a:rPr lang="en-GB" smtClean="0"/>
              <a:t>5</a:t>
            </a:fld>
            <a:endParaRPr lang="en-GB"/>
          </a:p>
        </p:txBody>
      </p:sp>
    </p:spTree>
    <p:extLst>
      <p:ext uri="{BB962C8B-B14F-4D97-AF65-F5344CB8AC3E}">
        <p14:creationId xmlns:p14="http://schemas.microsoft.com/office/powerpoint/2010/main" val="16492145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see </a:t>
            </a:r>
            <a:r>
              <a:rPr lang="en-GB" b="1" dirty="0" smtClean="0"/>
              <a:t>Theory in Practice: Using Atlas Iron’s Profit to Maximize the Good </a:t>
            </a:r>
            <a:endParaRPr lang="en-GB" b="1" dirty="0"/>
          </a:p>
        </p:txBody>
      </p:sp>
      <p:sp>
        <p:nvSpPr>
          <p:cNvPr id="4" name="Slide Number Placeholder 3"/>
          <p:cNvSpPr>
            <a:spLocks noGrp="1"/>
          </p:cNvSpPr>
          <p:nvPr>
            <p:ph type="sldNum" sz="quarter" idx="10"/>
          </p:nvPr>
        </p:nvSpPr>
        <p:spPr/>
        <p:txBody>
          <a:bodyPr/>
          <a:lstStyle/>
          <a:p>
            <a:fld id="{0EF4C6FF-3AE9-487F-97C7-D9C076F33FC2}" type="slidenum">
              <a:rPr lang="en-GB" smtClean="0"/>
              <a:t>6</a:t>
            </a:fld>
            <a:endParaRPr lang="en-GB"/>
          </a:p>
        </p:txBody>
      </p:sp>
    </p:spTree>
    <p:extLst>
      <p:ext uri="{BB962C8B-B14F-4D97-AF65-F5344CB8AC3E}">
        <p14:creationId xmlns:p14="http://schemas.microsoft.com/office/powerpoint/2010/main" val="2495524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smtClean="0"/>
              <a:t>see </a:t>
            </a:r>
            <a:r>
              <a:rPr lang="en-GB" b="1" dirty="0" smtClean="0"/>
              <a:t>Video Activity 2.3</a:t>
            </a:r>
          </a:p>
          <a:p>
            <a:pPr marL="171450" indent="-171450">
              <a:buFont typeface="Arial" panose="020B0604020202020204" pitchFamily="34" charset="0"/>
              <a:buChar char="•"/>
            </a:pPr>
            <a:r>
              <a:rPr lang="en-GB" b="0" dirty="0" smtClean="0"/>
              <a:t>this activity prepares the way for the discussion of the Principle of Corporate</a:t>
            </a:r>
            <a:r>
              <a:rPr lang="en-GB" b="0" baseline="0" dirty="0" smtClean="0"/>
              <a:t> Maximization which comes in the next session</a:t>
            </a:r>
            <a:endParaRPr lang="en-GB" b="0" dirty="0"/>
          </a:p>
        </p:txBody>
      </p:sp>
      <p:sp>
        <p:nvSpPr>
          <p:cNvPr id="4" name="Slide Number Placeholder 3"/>
          <p:cNvSpPr>
            <a:spLocks noGrp="1"/>
          </p:cNvSpPr>
          <p:nvPr>
            <p:ph type="sldNum" sz="quarter" idx="10"/>
          </p:nvPr>
        </p:nvSpPr>
        <p:spPr/>
        <p:txBody>
          <a:bodyPr/>
          <a:lstStyle/>
          <a:p>
            <a:fld id="{0EF4C6FF-3AE9-487F-97C7-D9C076F33FC2}" type="slidenum">
              <a:rPr lang="en-GB" smtClean="0"/>
              <a:t>7</a:t>
            </a:fld>
            <a:endParaRPr lang="en-GB"/>
          </a:p>
        </p:txBody>
      </p:sp>
    </p:spTree>
    <p:extLst>
      <p:ext uri="{BB962C8B-B14F-4D97-AF65-F5344CB8AC3E}">
        <p14:creationId xmlns:p14="http://schemas.microsoft.com/office/powerpoint/2010/main" val="39930506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8</a:t>
            </a:fld>
            <a:endParaRPr lang="en-GB"/>
          </a:p>
        </p:txBody>
      </p:sp>
    </p:spTree>
    <p:extLst>
      <p:ext uri="{BB962C8B-B14F-4D97-AF65-F5344CB8AC3E}">
        <p14:creationId xmlns:p14="http://schemas.microsoft.com/office/powerpoint/2010/main" val="31141808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029041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691819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04449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724560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553718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11858695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4FDCDF8-9B9E-49CD-8C90-44256A249E3C}" type="datetimeFigureOut">
              <a:rPr lang="en-GB" smtClean="0"/>
              <a:t>09/08/2016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36218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64FDCDF8-9B9E-49CD-8C90-44256A249E3C}" type="datetimeFigureOut">
              <a:rPr lang="en-GB" smtClean="0"/>
              <a:t>09/08/2016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1630127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FDCDF8-9B9E-49CD-8C90-44256A249E3C}" type="datetimeFigureOut">
              <a:rPr lang="en-GB" smtClean="0"/>
              <a:t>09/08/2016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197569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9220217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23170041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FDCDF8-9B9E-49CD-8C90-44256A249E3C}" type="datetimeFigureOut">
              <a:rPr lang="en-GB" smtClean="0"/>
              <a:t>09/08/2016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96C47D-6DE1-4EC6-8465-8687E2F2070F}" type="slidenum">
              <a:rPr lang="en-GB" smtClean="0"/>
              <a:t>‹#›</a:t>
            </a:fld>
            <a:endParaRPr lang="en-GB"/>
          </a:p>
        </p:txBody>
      </p:sp>
    </p:spTree>
    <p:extLst>
      <p:ext uri="{BB962C8B-B14F-4D97-AF65-F5344CB8AC3E}">
        <p14:creationId xmlns:p14="http://schemas.microsoft.com/office/powerpoint/2010/main" val="1803116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youtube.com/watch?v=-EIvJVKGfZ8"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44825"/>
            <a:ext cx="7772400" cy="1755626"/>
          </a:xfrm>
        </p:spPr>
        <p:txBody>
          <a:bodyPr>
            <a:normAutofit fontScale="90000"/>
          </a:bodyPr>
          <a:lstStyle/>
          <a:p>
            <a:r>
              <a:rPr lang="en-GB" dirty="0" smtClean="0"/>
              <a:t>Ethics Theory </a:t>
            </a:r>
            <a:br>
              <a:rPr lang="en-GB" dirty="0" smtClean="0"/>
            </a:br>
            <a:r>
              <a:rPr lang="en-GB" dirty="0" smtClean="0"/>
              <a:t>and</a:t>
            </a:r>
            <a:br>
              <a:rPr lang="en-GB" dirty="0" smtClean="0"/>
            </a:br>
            <a:r>
              <a:rPr lang="en-GB" dirty="0" smtClean="0"/>
              <a:t> Business Practice</a:t>
            </a:r>
            <a:endParaRPr lang="en-GB" dirty="0"/>
          </a:p>
        </p:txBody>
      </p:sp>
      <p:sp>
        <p:nvSpPr>
          <p:cNvPr id="3" name="Subtitle 2"/>
          <p:cNvSpPr>
            <a:spLocks noGrp="1"/>
          </p:cNvSpPr>
          <p:nvPr>
            <p:ph type="subTitle" idx="1"/>
          </p:nvPr>
        </p:nvSpPr>
        <p:spPr/>
        <p:txBody>
          <a:bodyPr>
            <a:normAutofit/>
          </a:bodyPr>
          <a:lstStyle/>
          <a:p>
            <a:r>
              <a:rPr lang="en-GB" sz="2800" dirty="0" smtClean="0"/>
              <a:t>2.2 Utilitarianism – Part Two</a:t>
            </a:r>
          </a:p>
          <a:p>
            <a:r>
              <a:rPr lang="en-GB" sz="2800" dirty="0" smtClean="0"/>
              <a:t>Utilitarianism in Practice: Some Challenges And a Response</a:t>
            </a:r>
          </a:p>
        </p:txBody>
      </p:sp>
    </p:spTree>
    <p:extLst>
      <p:ext uri="{BB962C8B-B14F-4D97-AF65-F5344CB8AC3E}">
        <p14:creationId xmlns:p14="http://schemas.microsoft.com/office/powerpoint/2010/main" val="13164965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aims</a:t>
            </a:r>
            <a:endParaRPr lang="en-GB" dirty="0"/>
          </a:p>
        </p:txBody>
      </p:sp>
      <p:sp>
        <p:nvSpPr>
          <p:cNvPr id="3" name="Content Placeholder 2"/>
          <p:cNvSpPr>
            <a:spLocks noGrp="1"/>
          </p:cNvSpPr>
          <p:nvPr>
            <p:ph idx="1"/>
          </p:nvPr>
        </p:nvSpPr>
        <p:spPr/>
        <p:txBody>
          <a:bodyPr/>
          <a:lstStyle/>
          <a:p>
            <a:r>
              <a:rPr lang="en-GB" dirty="0"/>
              <a:t>to </a:t>
            </a:r>
            <a:r>
              <a:rPr lang="en-GB" dirty="0" smtClean="0"/>
              <a:t>outline </a:t>
            </a:r>
            <a:r>
              <a:rPr lang="en-GB" dirty="0"/>
              <a:t>some difficulties with using utilitarianism in </a:t>
            </a:r>
            <a:r>
              <a:rPr lang="en-GB" dirty="0" smtClean="0"/>
              <a:t>practice</a:t>
            </a:r>
            <a:endParaRPr lang="en-GB" dirty="0"/>
          </a:p>
          <a:p>
            <a:r>
              <a:rPr lang="en-GB" dirty="0" smtClean="0"/>
              <a:t>to introduce </a:t>
            </a:r>
            <a:r>
              <a:rPr lang="en-GB" dirty="0"/>
              <a:t>rule utilitarianism as a response to these </a:t>
            </a:r>
            <a:r>
              <a:rPr lang="en-GB" dirty="0" smtClean="0"/>
              <a:t>difficulties</a:t>
            </a:r>
            <a:endParaRPr lang="en-GB" dirty="0"/>
          </a:p>
          <a:p>
            <a:endParaRPr lang="en-GB" dirty="0" smtClean="0"/>
          </a:p>
          <a:p>
            <a:endParaRPr lang="en-GB" dirty="0"/>
          </a:p>
        </p:txBody>
      </p:sp>
    </p:spTree>
    <p:extLst>
      <p:ext uri="{BB962C8B-B14F-4D97-AF65-F5344CB8AC3E}">
        <p14:creationId xmlns:p14="http://schemas.microsoft.com/office/powerpoint/2010/main" val="24721313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two challenges to utilitarianism</a:t>
            </a:r>
            <a:endParaRPr lang="en-GB" dirty="0"/>
          </a:p>
        </p:txBody>
      </p:sp>
      <p:sp>
        <p:nvSpPr>
          <p:cNvPr id="3" name="Content Placeholder 2"/>
          <p:cNvSpPr>
            <a:spLocks noGrp="1"/>
          </p:cNvSpPr>
          <p:nvPr>
            <p:ph idx="1"/>
          </p:nvPr>
        </p:nvSpPr>
        <p:spPr/>
        <p:txBody>
          <a:bodyPr/>
          <a:lstStyle/>
          <a:p>
            <a:pPr marL="514350" indent="-514350">
              <a:buFont typeface="+mj-lt"/>
              <a:buAutoNum type="arabicPeriod"/>
            </a:pPr>
            <a:r>
              <a:rPr lang="en-GB" dirty="0" smtClean="0"/>
              <a:t>its conclusions often conflict </a:t>
            </a:r>
            <a:r>
              <a:rPr lang="en-GB" dirty="0"/>
              <a:t>with ethical intuition </a:t>
            </a:r>
            <a:endParaRPr lang="en-GB" dirty="0" smtClean="0"/>
          </a:p>
          <a:p>
            <a:pPr marL="514350" indent="-514350">
              <a:buFont typeface="+mj-lt"/>
              <a:buAutoNum type="arabicPeriod"/>
            </a:pPr>
            <a:r>
              <a:rPr lang="en-GB" dirty="0" smtClean="0"/>
              <a:t>it offers an </a:t>
            </a:r>
            <a:r>
              <a:rPr lang="en-GB" dirty="0"/>
              <a:t>overly rigorous guide to action</a:t>
            </a:r>
          </a:p>
        </p:txBody>
      </p:sp>
    </p:spTree>
    <p:extLst>
      <p:ext uri="{BB962C8B-B14F-4D97-AF65-F5344CB8AC3E}">
        <p14:creationId xmlns:p14="http://schemas.microsoft.com/office/powerpoint/2010/main" val="33980599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contrasting act utilitarianism </a:t>
            </a:r>
            <a:br>
              <a:rPr lang="en-GB" dirty="0" smtClean="0"/>
            </a:br>
            <a:r>
              <a:rPr lang="en-GB" dirty="0" smtClean="0"/>
              <a:t>to rule utilitarianism</a:t>
            </a:r>
            <a:endParaRPr lang="en-GB" dirty="0"/>
          </a:p>
        </p:txBody>
      </p:sp>
      <p:sp>
        <p:nvSpPr>
          <p:cNvPr id="3" name="Content Placeholder 2"/>
          <p:cNvSpPr>
            <a:spLocks noGrp="1"/>
          </p:cNvSpPr>
          <p:nvPr>
            <p:ph idx="1"/>
          </p:nvPr>
        </p:nvSpPr>
        <p:spPr/>
        <p:txBody>
          <a:bodyPr>
            <a:normAutofit/>
          </a:bodyPr>
          <a:lstStyle/>
          <a:p>
            <a:r>
              <a:rPr lang="en-GB" dirty="0" smtClean="0"/>
              <a:t>act utilitarianism: we </a:t>
            </a:r>
            <a:r>
              <a:rPr lang="en-GB" dirty="0"/>
              <a:t>should </a:t>
            </a:r>
            <a:r>
              <a:rPr lang="en-GB" dirty="0" smtClean="0"/>
              <a:t>follow the course of action that </a:t>
            </a:r>
            <a:r>
              <a:rPr lang="en-GB" dirty="0"/>
              <a:t>will lead to the greatest amount of good for the greatest number of </a:t>
            </a:r>
            <a:r>
              <a:rPr lang="en-GB" dirty="0" smtClean="0"/>
              <a:t>people </a:t>
            </a:r>
            <a:endParaRPr lang="en-GB" dirty="0"/>
          </a:p>
          <a:p>
            <a:r>
              <a:rPr lang="en-GB" dirty="0" smtClean="0"/>
              <a:t>rule utilitarianism:  we should follow rules that, if </a:t>
            </a:r>
            <a:r>
              <a:rPr lang="en-GB" dirty="0"/>
              <a:t>applied consistently, will lead to the greatest amount of good for the greatest number of </a:t>
            </a:r>
            <a:r>
              <a:rPr lang="en-GB" dirty="0" smtClean="0"/>
              <a:t>people</a:t>
            </a:r>
            <a:endParaRPr lang="en-GB" dirty="0"/>
          </a:p>
        </p:txBody>
      </p:sp>
    </p:spTree>
    <p:extLst>
      <p:ext uri="{BB962C8B-B14F-4D97-AF65-F5344CB8AC3E}">
        <p14:creationId xmlns:p14="http://schemas.microsoft.com/office/powerpoint/2010/main" val="2208640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1. bringing </a:t>
            </a:r>
            <a:r>
              <a:rPr lang="en-GB" dirty="0"/>
              <a:t>utilitarianism in line with ethical intuition</a:t>
            </a:r>
          </a:p>
        </p:txBody>
      </p:sp>
      <p:sp>
        <p:nvSpPr>
          <p:cNvPr id="3" name="Content Placeholder 2"/>
          <p:cNvSpPr>
            <a:spLocks noGrp="1"/>
          </p:cNvSpPr>
          <p:nvPr>
            <p:ph idx="1"/>
          </p:nvPr>
        </p:nvSpPr>
        <p:spPr/>
        <p:txBody>
          <a:bodyPr>
            <a:normAutofit/>
          </a:bodyPr>
          <a:lstStyle/>
          <a:p>
            <a:r>
              <a:rPr lang="en-GB" dirty="0" smtClean="0"/>
              <a:t>what </a:t>
            </a:r>
            <a:r>
              <a:rPr lang="en-GB" dirty="0"/>
              <a:t>general categories </a:t>
            </a:r>
            <a:r>
              <a:rPr lang="en-GB" dirty="0" smtClean="0"/>
              <a:t>does the scenario under consideration fall into?</a:t>
            </a:r>
          </a:p>
          <a:p>
            <a:r>
              <a:rPr lang="en-GB" dirty="0" smtClean="0"/>
              <a:t>what good-maximizing rule is relevant to that scenario?</a:t>
            </a:r>
          </a:p>
          <a:p>
            <a:r>
              <a:rPr lang="en-GB" dirty="0" smtClean="0"/>
              <a:t>what course of action would be consistent with that rule? </a:t>
            </a:r>
            <a:endParaRPr lang="en-GB" dirty="0"/>
          </a:p>
        </p:txBody>
      </p:sp>
    </p:spTree>
    <p:extLst>
      <p:ext uri="{BB962C8B-B14F-4D97-AF65-F5344CB8AC3E}">
        <p14:creationId xmlns:p14="http://schemas.microsoft.com/office/powerpoint/2010/main" val="26125489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theory in practice</a:t>
            </a:r>
            <a:endParaRPr lang="en-GB" dirty="0"/>
          </a:p>
        </p:txBody>
      </p:sp>
      <p:sp>
        <p:nvSpPr>
          <p:cNvPr id="3" name="Content Placeholder 2"/>
          <p:cNvSpPr>
            <a:spLocks noGrp="1"/>
          </p:cNvSpPr>
          <p:nvPr>
            <p:ph idx="1"/>
          </p:nvPr>
        </p:nvSpPr>
        <p:spPr/>
        <p:txBody>
          <a:bodyPr/>
          <a:lstStyle/>
          <a:p>
            <a:pPr marL="0" indent="0" algn="ctr">
              <a:buNone/>
            </a:pPr>
            <a:r>
              <a:rPr lang="en-GB" dirty="0" smtClean="0"/>
              <a:t>using </a:t>
            </a:r>
            <a:r>
              <a:rPr lang="en-GB" dirty="0"/>
              <a:t>Atlas Iron’s </a:t>
            </a:r>
            <a:r>
              <a:rPr lang="en-GB" dirty="0" smtClean="0"/>
              <a:t>profit </a:t>
            </a:r>
            <a:r>
              <a:rPr lang="en-GB" dirty="0"/>
              <a:t>to </a:t>
            </a:r>
            <a:r>
              <a:rPr lang="en-GB" dirty="0" smtClean="0"/>
              <a:t>maximize </a:t>
            </a:r>
            <a:r>
              <a:rPr lang="en-GB" dirty="0"/>
              <a:t>the </a:t>
            </a:r>
            <a:r>
              <a:rPr lang="en-GB" dirty="0" smtClean="0"/>
              <a:t>good </a:t>
            </a:r>
            <a:endParaRPr lang="en-GB" dirty="0"/>
          </a:p>
        </p:txBody>
      </p:sp>
    </p:spTree>
    <p:extLst>
      <p:ext uri="{BB962C8B-B14F-4D97-AF65-F5344CB8AC3E}">
        <p14:creationId xmlns:p14="http://schemas.microsoft.com/office/powerpoint/2010/main" val="12013688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2. </a:t>
            </a:r>
            <a:r>
              <a:rPr lang="en-GB" dirty="0" smtClean="0"/>
              <a:t>reducing </a:t>
            </a:r>
            <a:r>
              <a:rPr lang="en-GB" dirty="0"/>
              <a:t>utilitarianism’s heavy decision-making burden </a:t>
            </a:r>
          </a:p>
        </p:txBody>
      </p:sp>
      <p:sp>
        <p:nvSpPr>
          <p:cNvPr id="3" name="Content Placeholder 2"/>
          <p:cNvSpPr>
            <a:spLocks noGrp="1"/>
          </p:cNvSpPr>
          <p:nvPr>
            <p:ph idx="1"/>
          </p:nvPr>
        </p:nvSpPr>
        <p:spPr/>
        <p:txBody>
          <a:bodyPr/>
          <a:lstStyle/>
          <a:p>
            <a:r>
              <a:rPr lang="en-GB" dirty="0" smtClean="0"/>
              <a:t>instead of carrying out utilitarian evaluation of all the available courses of action each time we confront an ethically charged decision </a:t>
            </a:r>
            <a:endParaRPr lang="en-GB" dirty="0"/>
          </a:p>
          <a:p>
            <a:r>
              <a:rPr lang="en-GB" dirty="0" smtClean="0"/>
              <a:t>simply follow whichever good-maximizing rule is relevant to that situation</a:t>
            </a:r>
          </a:p>
          <a:p>
            <a:endParaRPr lang="en-GB" dirty="0"/>
          </a:p>
          <a:p>
            <a:pPr marL="0" indent="0" algn="r">
              <a:buNone/>
            </a:pPr>
            <a:r>
              <a:rPr lang="en-GB" dirty="0">
                <a:hlinkClick r:id="rId3"/>
              </a:rPr>
              <a:t>www.youtube.com/watch?v=-</a:t>
            </a:r>
            <a:r>
              <a:rPr lang="en-GB" dirty="0" smtClean="0">
                <a:hlinkClick r:id="rId3"/>
              </a:rPr>
              <a:t>EIvJVKGfZ8</a:t>
            </a:r>
            <a:endParaRPr lang="en-GB" dirty="0" smtClean="0"/>
          </a:p>
          <a:p>
            <a:pPr marL="0" indent="0" algn="r">
              <a:buNone/>
            </a:pPr>
            <a:endParaRPr lang="en-GB" dirty="0" smtClean="0"/>
          </a:p>
        </p:txBody>
      </p:sp>
    </p:spTree>
    <p:extLst>
      <p:ext uri="{BB962C8B-B14F-4D97-AF65-F5344CB8AC3E}">
        <p14:creationId xmlns:p14="http://schemas.microsoft.com/office/powerpoint/2010/main" val="10766607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key points</a:t>
            </a:r>
            <a:endParaRPr lang="en-GB" dirty="0"/>
          </a:p>
        </p:txBody>
      </p:sp>
      <p:sp>
        <p:nvSpPr>
          <p:cNvPr id="3" name="Content Placeholder 2"/>
          <p:cNvSpPr>
            <a:spLocks noGrp="1"/>
          </p:cNvSpPr>
          <p:nvPr>
            <p:ph idx="1"/>
          </p:nvPr>
        </p:nvSpPr>
        <p:spPr/>
        <p:txBody>
          <a:bodyPr>
            <a:normAutofit/>
          </a:bodyPr>
          <a:lstStyle/>
          <a:p>
            <a:r>
              <a:rPr lang="en-GB" dirty="0" smtClean="0"/>
              <a:t>utilitarianism may lead to conflicts with ethical intuition</a:t>
            </a:r>
          </a:p>
          <a:p>
            <a:r>
              <a:rPr lang="en-GB" dirty="0" smtClean="0"/>
              <a:t>utilitarianism can be difficult to apply in practice</a:t>
            </a:r>
          </a:p>
          <a:p>
            <a:r>
              <a:rPr lang="en-GB" dirty="0" smtClean="0"/>
              <a:t>both of these difficulties are </a:t>
            </a:r>
            <a:r>
              <a:rPr lang="en-GB" smtClean="0"/>
              <a:t>reduced if </a:t>
            </a:r>
            <a:r>
              <a:rPr lang="en-GB" dirty="0" smtClean="0"/>
              <a:t>we take a rule-utilitarian, rather than an act-utilitarian approach to ethical evaluation</a:t>
            </a:r>
            <a:endParaRPr lang="en-GB" dirty="0"/>
          </a:p>
        </p:txBody>
      </p:sp>
    </p:spTree>
    <p:extLst>
      <p:ext uri="{BB962C8B-B14F-4D97-AF65-F5344CB8AC3E}">
        <p14:creationId xmlns:p14="http://schemas.microsoft.com/office/powerpoint/2010/main" val="25875558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449</TotalTime>
  <Words>349</Words>
  <Application>Microsoft Office PowerPoint</Application>
  <PresentationFormat>On-screen Show (4:3)</PresentationFormat>
  <Paragraphs>41</Paragraphs>
  <Slides>8</Slides>
  <Notes>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Arial</vt:lpstr>
      <vt:lpstr>Calibri</vt:lpstr>
      <vt:lpstr>Office Theme</vt:lpstr>
      <vt:lpstr>Ethics Theory  and  Business Practice</vt:lpstr>
      <vt:lpstr>aims</vt:lpstr>
      <vt:lpstr>two challenges to utilitarianism</vt:lpstr>
      <vt:lpstr>contrasting act utilitarianism  to rule utilitarianism</vt:lpstr>
      <vt:lpstr>1. bringing utilitarianism in line with ethical intuition</vt:lpstr>
      <vt:lpstr>theory in practice</vt:lpstr>
      <vt:lpstr>2. reducing utilitarianism’s heavy decision-making burden </vt:lpstr>
      <vt:lpstr>key points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User</dc:creator>
  <cp:lastModifiedBy>Rafael Marques</cp:lastModifiedBy>
  <cp:revision>38</cp:revision>
  <dcterms:created xsi:type="dcterms:W3CDTF">2014-04-08T09:24:31Z</dcterms:created>
  <dcterms:modified xsi:type="dcterms:W3CDTF">2016-08-09T15:50:25Z</dcterms:modified>
</cp:coreProperties>
</file>